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F35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0.15586305130157049"/>
          <c:y val="0.25526402916553537"/>
          <c:w val="0.56472178475263524"/>
          <c:h val="0.7447359708344646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35"/>
          <c:dPt>
            <c:idx val="0"/>
            <c:explosion val="0"/>
          </c:dPt>
          <c:dLbls>
            <c:dLbl>
              <c:idx val="0"/>
              <c:layout>
                <c:manualLayout>
                  <c:x val="-5.4395619071687835E-3"/>
                  <c:y val="0.177115734014482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Буду </a:t>
                    </a:r>
                    <a:r>
                      <a:rPr lang="ru-RU" dirty="0"/>
                      <a:t>пользоваться регулярно (для поездок на работу, учебу</a:t>
                    </a:r>
                    <a:r>
                      <a:rPr lang="ru-RU" dirty="0" smtClean="0"/>
                      <a:t>)</a:t>
                    </a:r>
                  </a:p>
                  <a:p>
                    <a:r>
                      <a:rPr lang="ru-RU" dirty="0" smtClean="0"/>
                      <a:t> 45,8%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1.1579246374310279E-3"/>
                  <c:y val="-8.901727523439846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Буду </a:t>
                    </a:r>
                    <a:r>
                      <a:rPr lang="ru-RU"/>
                      <a:t>пользоваться иногда / время от времени / </a:t>
                    </a:r>
                    <a:r>
                      <a:rPr lang="ru-RU" smtClean="0"/>
                      <a:t>редко</a:t>
                    </a:r>
                  </a:p>
                  <a:p>
                    <a:r>
                      <a:rPr lang="ru-RU" smtClean="0"/>
                      <a:t> 40,9%</a:t>
                    </a:r>
                    <a:endParaRPr lang="ru-RU"/>
                  </a:p>
                </c:rich>
              </c:tx>
              <c:showVal val="1"/>
              <c:showCatName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Нет</a:t>
                    </a:r>
                    <a:r>
                      <a:rPr lang="ru-RU" dirty="0"/>
                      <a:t>, не буду пользоваться, т.к. станции </a:t>
                    </a:r>
                    <a:r>
                      <a:rPr lang="ru-RU"/>
                      <a:t>далеко </a:t>
                    </a:r>
                    <a:r>
                      <a:rPr lang="ru-RU" smtClean="0"/>
                      <a:t>расположены</a:t>
                    </a:r>
                  </a:p>
                  <a:p>
                    <a:r>
                      <a:rPr lang="ru-RU" smtClean="0"/>
                      <a:t> 6,5%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2474903713885645"/>
                  <c:y val="2.4547718296255041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Нет</a:t>
                    </a:r>
                    <a:r>
                      <a:rPr lang="ru-RU" dirty="0"/>
                      <a:t>, не буду пользоваться вообще, </a:t>
                    </a:r>
                    <a:r>
                      <a:rPr lang="ru-RU" dirty="0" smtClean="0"/>
                      <a:t>нет необходимости</a:t>
                    </a:r>
                    <a:r>
                      <a:rPr lang="ru-RU" baseline="0" dirty="0" smtClean="0"/>
                      <a:t>   </a:t>
                    </a:r>
                    <a:r>
                      <a:rPr lang="ru-RU" dirty="0" smtClean="0"/>
                      <a:t> </a:t>
                    </a:r>
                  </a:p>
                  <a:p>
                    <a:r>
                      <a:rPr lang="ru-RU" dirty="0" smtClean="0"/>
                      <a:t>6,8%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буду пользоваться регулярно (для поездок на работу, учебу)</c:v>
                </c:pt>
                <c:pt idx="1">
                  <c:v>буду пользоваться иногда / время от времени / редко</c:v>
                </c:pt>
                <c:pt idx="2">
                  <c:v>нет, не буду пользоваться, т.к. станции далеко и неудобно ра</c:v>
                </c:pt>
                <c:pt idx="3">
                  <c:v>нет, не буду пользоваться вообще, т.к. нет необходимости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45.820433436532504</c:v>
                </c:pt>
                <c:pt idx="1">
                  <c:v>40.866873065015469</c:v>
                </c:pt>
                <c:pt idx="2">
                  <c:v>6.5015479876160986</c:v>
                </c:pt>
                <c:pt idx="3">
                  <c:v>6.8111455108359111</c:v>
                </c:pt>
              </c:numCache>
            </c:numRef>
          </c:val>
        </c:ser>
        <c:dLbls/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буду пользоваться регулярно (для поездок на работу, учебу)</c:v>
                </c:pt>
              </c:strCache>
            </c:strRef>
          </c:tx>
          <c:spPr>
            <a:solidFill>
              <a:srgbClr val="31F35F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есть автомобиль</c:v>
                </c:pt>
                <c:pt idx="1">
                  <c:v>нет автомобиля</c:v>
                </c:pt>
                <c:pt idx="2">
                  <c:v>всего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44.751381215469607</c:v>
                </c:pt>
                <c:pt idx="1">
                  <c:v>56.302521008403353</c:v>
                </c:pt>
                <c:pt idx="2">
                  <c:v>49.333333333333336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буду пользоваться иногда / время от времени / редко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есть автомобиль</c:v>
                </c:pt>
                <c:pt idx="1">
                  <c:v>нет автомобиля</c:v>
                </c:pt>
                <c:pt idx="2">
                  <c:v>всего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45.303867403314896</c:v>
                </c:pt>
                <c:pt idx="1">
                  <c:v>41.176470588235297</c:v>
                </c:pt>
                <c:pt idx="2">
                  <c:v>43.66666666666665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не буду пользоваться, т.к. станции далеко и неудобно расположены</c:v>
                </c:pt>
              </c:strCache>
            </c:strRef>
          </c:tx>
          <c:spPr>
            <a:solidFill>
              <a:srgbClr val="00B0F0"/>
            </a:solidFill>
          </c:spPr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есть автомобиль</c:v>
                </c:pt>
                <c:pt idx="1">
                  <c:v>нет автомобиля</c:v>
                </c:pt>
                <c:pt idx="2">
                  <c:v>всего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9.9447513812154664</c:v>
                </c:pt>
                <c:pt idx="1">
                  <c:v>2.521008403361344</c:v>
                </c:pt>
                <c:pt idx="2">
                  <c:v>7</c:v>
                </c:pt>
              </c:numCache>
            </c:numRef>
          </c:val>
        </c:ser>
        <c:dLbls/>
        <c:overlap val="100"/>
        <c:axId val="103257984"/>
        <c:axId val="103259520"/>
      </c:barChart>
      <c:catAx>
        <c:axId val="103257984"/>
        <c:scaling>
          <c:orientation val="minMax"/>
        </c:scaling>
        <c:axPos val="l"/>
        <c:tickLblPos val="nextTo"/>
        <c:crossAx val="103259520"/>
        <c:crosses val="autoZero"/>
        <c:auto val="1"/>
        <c:lblAlgn val="ctr"/>
        <c:lblOffset val="100"/>
      </c:catAx>
      <c:valAx>
        <c:axId val="103259520"/>
        <c:scaling>
          <c:orientation val="minMax"/>
        </c:scaling>
        <c:axPos val="b"/>
        <c:majorGridlines/>
        <c:numFmt formatCode="0%" sourceLinked="1"/>
        <c:tickLblPos val="nextTo"/>
        <c:crossAx val="10325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204809900662245"/>
          <c:y val="0"/>
          <c:w val="0.30629865714509086"/>
          <c:h val="0.94330987033186797"/>
        </c:manualLayout>
      </c:layout>
      <c:txPr>
        <a:bodyPr/>
        <a:lstStyle/>
        <a:p>
          <a:pPr>
            <a:defRPr sz="15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B0F0"/>
            </a:solidFill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14,7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-2.117601234678238E-3"/>
                  <c:y val="-1.7834498661008311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74,3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r>
                      <a:rPr lang="ru-RU" smtClean="0"/>
                      <a:t>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нет  </c:v>
                </c:pt>
                <c:pt idx="1">
                  <c:v>да/ скорее да</c:v>
                </c:pt>
                <c:pt idx="2">
                  <c:v>да, если стоимость подвоза будет включена в стоимость проезд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14.7</c:v>
                </c:pt>
                <c:pt idx="1">
                  <c:v>74.3</c:v>
                </c:pt>
                <c:pt idx="2" formatCode="General">
                  <c:v>11</c:v>
                </c:pt>
              </c:numCache>
            </c:numRef>
          </c:val>
        </c:ser>
        <c:dLbls/>
        <c:axId val="109878272"/>
        <c:axId val="109880064"/>
      </c:barChart>
      <c:catAx>
        <c:axId val="109878272"/>
        <c:scaling>
          <c:orientation val="minMax"/>
        </c:scaling>
        <c:axPos val="l"/>
        <c:tickLblPos val="nextTo"/>
        <c:crossAx val="109880064"/>
        <c:crosses val="autoZero"/>
        <c:auto val="1"/>
        <c:lblAlgn val="ctr"/>
        <c:lblOffset val="100"/>
      </c:catAx>
      <c:valAx>
        <c:axId val="109880064"/>
        <c:scaling>
          <c:orientation val="minMax"/>
        </c:scaling>
        <c:axPos val="b"/>
        <c:majorGridlines/>
        <c:numFmt formatCode="0" sourceLinked="0"/>
        <c:tickLblPos val="nextTo"/>
        <c:crossAx val="10987827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4">
                <a:lumMod val="40000"/>
                <a:lumOff val="60000"/>
              </a:schemeClr>
            </a:solidFill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Другое</c:v>
                </c:pt>
                <c:pt idx="1">
                  <c:v>Будет стоянка для моего велосипеда около станции метро</c:v>
                </c:pt>
                <c:pt idx="2">
                  <c:v>Будет стоянка для  моего автомобиля около станции метро</c:v>
                </c:pt>
                <c:pt idx="3">
                  <c:v>Будет действовать единый проездной билет</c:v>
                </c:pt>
                <c:pt idx="4">
                  <c:v>Будут курсировать специальные подвозящие к станции метро маршруты* </c:v>
                </c:pt>
                <c:pt idx="5">
                  <c:v>Остановки метро и наземного транспорта будут объединены и удобны для пересадки</c:v>
                </c:pt>
                <c:pt idx="6">
                  <c:v>Интервалы движения между поездами будут около 3-5 минут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8.3333333333333357</c:v>
                </c:pt>
                <c:pt idx="1">
                  <c:v>3.6666666666666665</c:v>
                </c:pt>
                <c:pt idx="2">
                  <c:v>33.66666666666665</c:v>
                </c:pt>
                <c:pt idx="3">
                  <c:v>38</c:v>
                </c:pt>
                <c:pt idx="4">
                  <c:v>48</c:v>
                </c:pt>
                <c:pt idx="5">
                  <c:v>48.66666666666665</c:v>
                </c:pt>
                <c:pt idx="6">
                  <c:v>68</c:v>
                </c:pt>
              </c:numCache>
            </c:numRef>
          </c:val>
        </c:ser>
        <c:dLbls/>
        <c:axId val="110019712"/>
        <c:axId val="110021632"/>
      </c:barChart>
      <c:catAx>
        <c:axId val="110019712"/>
        <c:scaling>
          <c:orientation val="minMax"/>
        </c:scaling>
        <c:axPos val="l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10021632"/>
        <c:crosses val="autoZero"/>
        <c:auto val="1"/>
        <c:lblAlgn val="ctr"/>
        <c:lblOffset val="100"/>
      </c:catAx>
      <c:valAx>
        <c:axId val="110021632"/>
        <c:scaling>
          <c:orientation val="minMax"/>
        </c:scaling>
        <c:axPos val="b"/>
        <c:majorGridlines/>
        <c:numFmt formatCode="0" sourceLinked="0"/>
        <c:tickLblPos val="nextTo"/>
        <c:crossAx val="110019712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100,0%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85,0%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51,0%</a:t>
                    </a:r>
                    <a:endParaRPr lang="en-US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31,7%</a:t>
                    </a:r>
                    <a:endParaRPr lang="en-US"/>
                  </a:p>
                </c:rich>
              </c:tx>
              <c:showVal val="1"/>
            </c:dLbl>
            <c:dLbl>
              <c:idx val="4"/>
              <c:layout>
                <c:manualLayout>
                  <c:x val="-6.5206318954398722E-3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14,7%</a:t>
                    </a:r>
                    <a:endParaRPr lang="en-US"/>
                  </a:p>
                </c:rich>
              </c:tx>
              <c:showVal val="1"/>
            </c:dLbl>
            <c:dLbl>
              <c:idx val="5"/>
              <c:layout>
                <c:manualLayout>
                  <c:x val="0"/>
                  <c:y val="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11,3%</a:t>
                    </a:r>
                    <a:endParaRPr lang="en-US"/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 80 тенге</c:v>
                </c:pt>
                <c:pt idx="1">
                  <c:v>100 тенге</c:v>
                </c:pt>
                <c:pt idx="2">
                  <c:v>125 тенге</c:v>
                </c:pt>
                <c:pt idx="3">
                  <c:v>150 тенге</c:v>
                </c:pt>
                <c:pt idx="4">
                  <c:v>175 тенге</c:v>
                </c:pt>
                <c:pt idx="5">
                  <c:v>200 тенге</c:v>
                </c:pt>
              </c:strCache>
            </c:strRef>
          </c:cat>
          <c:val>
            <c:numRef>
              <c:f>Лист1!$B$2:$B$7</c:f>
              <c:numCache>
                <c:formatCode>0.0</c:formatCode>
                <c:ptCount val="6"/>
                <c:pt idx="0">
                  <c:v>100</c:v>
                </c:pt>
                <c:pt idx="1">
                  <c:v>85</c:v>
                </c:pt>
                <c:pt idx="2">
                  <c:v>51</c:v>
                </c:pt>
                <c:pt idx="3">
                  <c:v>31.666666666666668</c:v>
                </c:pt>
                <c:pt idx="4">
                  <c:v>14.666666666666668</c:v>
                </c:pt>
                <c:pt idx="5">
                  <c:v>11.333333333333334</c:v>
                </c:pt>
              </c:numCache>
            </c:numRef>
          </c:val>
        </c:ser>
        <c:dLbls/>
        <c:marker val="1"/>
        <c:axId val="115694976"/>
        <c:axId val="115696768"/>
      </c:lineChart>
      <c:catAx>
        <c:axId val="115694976"/>
        <c:scaling>
          <c:orientation val="minMax"/>
        </c:scaling>
        <c:axPos val="b"/>
        <c:tickLblPos val="nextTo"/>
        <c:crossAx val="115696768"/>
        <c:crosses val="autoZero"/>
        <c:auto val="1"/>
        <c:lblAlgn val="ctr"/>
        <c:lblOffset val="100"/>
      </c:catAx>
      <c:valAx>
        <c:axId val="115696768"/>
        <c:scaling>
          <c:orientation val="minMax"/>
          <c:max val="100"/>
        </c:scaling>
        <c:axPos val="l"/>
        <c:majorGridlines/>
        <c:numFmt formatCode="0" sourceLinked="0"/>
        <c:tickLblPos val="nextTo"/>
        <c:crossAx val="115694976"/>
        <c:crosses val="autoZero"/>
        <c:crossBetween val="between"/>
        <c:majorUnit val="2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/>
          </a:bodyPr>
          <a:lstStyle/>
          <a:p>
            <a:r>
              <a:rPr lang="ru-RU" i="1" dirty="0" smtClean="0"/>
              <a:t>Результаты исследования </a:t>
            </a:r>
            <a:r>
              <a:rPr lang="ru-RU" i="1" dirty="0"/>
              <a:t>по востребованности новых станций </a:t>
            </a:r>
            <a:r>
              <a:rPr lang="ru-RU" i="1" dirty="0" smtClean="0"/>
              <a:t>метро </a:t>
            </a:r>
            <a:r>
              <a:rPr lang="ru-RU" i="1" dirty="0" err="1" smtClean="0"/>
              <a:t>г.Алматы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72819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Центр Исследований «</a:t>
            </a:r>
            <a:r>
              <a:rPr lang="ru-RU" dirty="0" smtClean="0">
                <a:solidFill>
                  <a:schemeClr val="tx1"/>
                </a:solidFill>
              </a:rPr>
              <a:t>САНДЖ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Подготовлено для НИИ Транспорта и коммуникаций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Алматы, 16 октября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77874759"/>
              </p:ext>
            </p:extLst>
          </p:nvPr>
        </p:nvGraphicFramePr>
        <p:xfrm>
          <a:off x="395536" y="4797152"/>
          <a:ext cx="720725" cy="863600"/>
        </p:xfrm>
        <a:graphic>
          <a:graphicData uri="http://schemas.openxmlformats.org/presentationml/2006/ole">
            <p:oleObj spid="_x0000_s1083" r:id="rId3" imgW="273718" imgH="282742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3110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>Выборка и инструменты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ru-RU" dirty="0" smtClean="0"/>
              <a:t>Был проведен опрос 300 жителей (от 17 лет и старше) выбранных микрорайонов г. Алматы по квотной многоступенчатой выборке </a:t>
            </a:r>
          </a:p>
          <a:p>
            <a:r>
              <a:rPr lang="ru-RU" dirty="0" smtClean="0"/>
              <a:t>Ошибка выборки составила </a:t>
            </a:r>
            <a:r>
              <a:rPr lang="ru-RU" u="sng" dirty="0" smtClean="0"/>
              <a:t>+</a:t>
            </a:r>
            <a:r>
              <a:rPr lang="ru-RU" dirty="0" smtClean="0"/>
              <a:t>3,68% при доверительном интервале 95%</a:t>
            </a:r>
          </a:p>
          <a:p>
            <a:r>
              <a:rPr lang="ru-RU" dirty="0" smtClean="0"/>
              <a:t>Вид опроса – личное интервью по анкете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3479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3500" b="1" dirty="0" smtClean="0"/>
              <a:t>Результаты опроса</a:t>
            </a:r>
            <a:r>
              <a:rPr lang="ru-RU" sz="3500" dirty="0" smtClean="0"/>
              <a:t>: будете ли пользоваться метро, после его открытия?  </a:t>
            </a:r>
            <a:r>
              <a:rPr lang="en-US" sz="3500" dirty="0" smtClean="0"/>
              <a:t>N=3</a:t>
            </a:r>
            <a:r>
              <a:rPr lang="ru-RU" sz="3500" dirty="0" smtClean="0"/>
              <a:t>23</a:t>
            </a:r>
            <a:endParaRPr lang="ru-RU" sz="3500" dirty="0"/>
          </a:p>
        </p:txBody>
      </p:sp>
      <p:sp>
        <p:nvSpPr>
          <p:cNvPr id="5" name="TextBox 4"/>
          <p:cNvSpPr txBox="1"/>
          <p:nvPr/>
        </p:nvSpPr>
        <p:spPr>
          <a:xfrm>
            <a:off x="6151534" y="1628800"/>
            <a:ext cx="27057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Около 46% респондентов, проживающих, работающих или обучающихся в данных районах будут регулярно пользоваться метро.</a:t>
            </a:r>
            <a:endParaRPr lang="ru-RU" b="1" i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72054463"/>
              </p:ext>
            </p:extLst>
          </p:nvPr>
        </p:nvGraphicFramePr>
        <p:xfrm>
          <a:off x="611560" y="2132856"/>
          <a:ext cx="7787208" cy="4497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0178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9522147"/>
              </p:ext>
            </p:extLst>
          </p:nvPr>
        </p:nvGraphicFramePr>
        <p:xfrm>
          <a:off x="251520" y="1844824"/>
          <a:ext cx="847397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77057" y="188640"/>
            <a:ext cx="8229600" cy="1930226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Будут ли пользоваться метро, после его открытия (из тех, у кого есть необходимость в поездках)?  </a:t>
            </a:r>
            <a:r>
              <a:rPr lang="en-US" sz="3200" dirty="0" smtClean="0"/>
              <a:t>N=3</a:t>
            </a:r>
            <a:r>
              <a:rPr lang="ru-RU" sz="3200" dirty="0" smtClean="0"/>
              <a:t>00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733256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60,2% респондентов имеют автомобиль (от 1 до 4 машин на семью).  Из них 44,8% намерены регулярно пользоваться метро и еще 45% будут пользоваться им время от времени, пересаживаясь с авто на метро.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212225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19256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3500" dirty="0" smtClean="0"/>
              <a:t>Даже если сейчас метро не представляет интереса, будете </a:t>
            </a:r>
            <a:r>
              <a:rPr lang="ru-RU" sz="3500" dirty="0"/>
              <a:t>ли пользоваться при организации специальных подвозных </a:t>
            </a:r>
            <a:r>
              <a:rPr lang="ru-RU" sz="3500" dirty="0" smtClean="0"/>
              <a:t>маршрутов?</a:t>
            </a:r>
            <a:br>
              <a:rPr lang="ru-RU" sz="3500" dirty="0" smtClean="0"/>
            </a:br>
            <a:r>
              <a:rPr lang="en-US" sz="3500" dirty="0" smtClean="0"/>
              <a:t>N=300</a:t>
            </a:r>
            <a:r>
              <a:rPr lang="ru-RU" sz="3500" dirty="0" smtClean="0"/>
              <a:t>,</a:t>
            </a:r>
            <a:r>
              <a:rPr lang="kk-KZ" sz="3500" dirty="0" smtClean="0"/>
              <a:t> </a:t>
            </a:r>
            <a:r>
              <a:rPr lang="ru-RU" sz="3500" dirty="0" smtClean="0"/>
              <a:t>в </a:t>
            </a:r>
            <a:r>
              <a:rPr lang="en-US" sz="3500" dirty="0" smtClean="0"/>
              <a:t>%</a:t>
            </a:r>
            <a:endParaRPr lang="ru-RU" sz="35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37280570"/>
              </p:ext>
            </p:extLst>
          </p:nvPr>
        </p:nvGraphicFramePr>
        <p:xfrm>
          <a:off x="2771800" y="2204864"/>
          <a:ext cx="5997352" cy="3560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8650" y="3861048"/>
            <a:ext cx="362929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Если будут организованы специальные подвозящие маршруты до станций метро, то предполагают  пользоваться метро 74% жителей и еще 11% будут пользоваться если стоимость подвоза будет включена в стоимость проезда на метро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xmlns="" val="35619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224136"/>
          </a:xfrm>
        </p:spPr>
        <p:txBody>
          <a:bodyPr>
            <a:normAutofit/>
          </a:bodyPr>
          <a:lstStyle/>
          <a:p>
            <a:pPr algn="l"/>
            <a:r>
              <a:rPr lang="ru-RU" sz="3500" dirty="0" smtClean="0"/>
              <a:t>При каких условиях будут пользоваться метро часто и очень часто?  </a:t>
            </a:r>
            <a:r>
              <a:rPr lang="en-US" sz="3500" dirty="0" smtClean="0"/>
              <a:t>N=3</a:t>
            </a:r>
            <a:r>
              <a:rPr lang="ru-RU" sz="3500" dirty="0" smtClean="0"/>
              <a:t>00  в %</a:t>
            </a:r>
            <a:endParaRPr lang="ru-RU" sz="35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7608848"/>
              </p:ext>
            </p:extLst>
          </p:nvPr>
        </p:nvGraphicFramePr>
        <p:xfrm>
          <a:off x="539552" y="1412776"/>
          <a:ext cx="849694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79512" y="5672298"/>
            <a:ext cx="87129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* в том числе 24,3% согласны за </a:t>
            </a:r>
            <a:r>
              <a:rPr lang="ru-RU" sz="1600" dirty="0"/>
              <a:t>отдельную плату </a:t>
            </a:r>
            <a:r>
              <a:rPr lang="ru-RU" sz="1600" dirty="0" smtClean="0"/>
              <a:t>и 23,7% высказались только за бесплатные маршруты</a:t>
            </a:r>
          </a:p>
          <a:p>
            <a:r>
              <a:rPr lang="ru-RU" sz="1600" dirty="0" smtClean="0"/>
              <a:t>** Другое: расширение сети метро, единый проездной на все виды транспорта и метро, действие единого проездного 2-3 часа, удобные автобусные маршруты к метро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6185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pPr algn="l"/>
            <a:r>
              <a:rPr lang="ru-RU" sz="3500" dirty="0"/>
              <a:t>Будете ли пользоваться метро, если стоимость проезда составит </a:t>
            </a:r>
            <a:r>
              <a:rPr lang="ru-RU" sz="3500" dirty="0" smtClean="0"/>
              <a:t>…</a:t>
            </a:r>
            <a:br>
              <a:rPr lang="ru-RU" sz="3500" dirty="0" smtClean="0"/>
            </a:br>
            <a:r>
              <a:rPr lang="en-US" sz="3500" dirty="0" smtClean="0"/>
              <a:t>N=300</a:t>
            </a:r>
            <a:endParaRPr lang="ru-RU" sz="35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3844275"/>
              </p:ext>
            </p:extLst>
          </p:nvPr>
        </p:nvGraphicFramePr>
        <p:xfrm>
          <a:off x="395536" y="2060848"/>
          <a:ext cx="5184576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724128" y="1196752"/>
            <a:ext cx="3168352" cy="535531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При повышении цены на проезд в метро до 100 тенге, 85% респондентов предполагают продолжить пользоваться метро. Тогда как при повышении цены до 125 тенге только 51% согласны будут передвигаться на метро. </a:t>
            </a:r>
          </a:p>
          <a:p>
            <a:endParaRPr lang="ru-RU" b="1" i="1" dirty="0"/>
          </a:p>
          <a:p>
            <a:r>
              <a:rPr lang="ru-RU" b="1" i="1" dirty="0" smtClean="0"/>
              <a:t>Таким образом, респонденты очень чувствительны к цене проезда и 1%-й рост стоимости проезда дает 0,9%-е снижения количества потенциальных пассажиров при изменении цены от 80 до 125 тенге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xmlns="" val="10372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Будете ли пользоваться метро, если стоимость проезда </a:t>
            </a:r>
            <a:r>
              <a:rPr lang="ru-RU" dirty="0" smtClean="0"/>
              <a:t>составит* </a:t>
            </a:r>
            <a:r>
              <a:rPr lang="ru-RU" dirty="0"/>
              <a:t>…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7751348"/>
              </p:ext>
            </p:extLst>
          </p:nvPr>
        </p:nvGraphicFramePr>
        <p:xfrm>
          <a:off x="827584" y="1916830"/>
          <a:ext cx="7560840" cy="35831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32248"/>
                <a:gridCol w="1440160"/>
                <a:gridCol w="1296144"/>
                <a:gridCol w="1152128"/>
                <a:gridCol w="1440160"/>
              </a:tblGrid>
              <a:tr h="43205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 </a:t>
                      </a:r>
                      <a:r>
                        <a:rPr lang="ru-RU" sz="1800" b="1" u="none" strike="noStrike" dirty="0" smtClean="0">
                          <a:effectLst/>
                        </a:rPr>
                        <a:t>Стоимость</a:t>
                      </a:r>
                      <a:r>
                        <a:rPr lang="ru-RU" sz="1800" b="1" u="none" strike="noStrike" baseline="0" dirty="0" smtClean="0">
                          <a:effectLst/>
                        </a:rPr>
                        <a:t> проезда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Уровень среднедушевого дохода в месяц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864096">
                <a:tc vMerge="1"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до 30 тыс. тенге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>
                          <a:effectLst/>
                        </a:rPr>
                        <a:t>30-70 тыс. тенге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 smtClean="0">
                          <a:effectLst/>
                        </a:rPr>
                        <a:t>70-140тыс. </a:t>
                      </a:r>
                      <a:r>
                        <a:rPr lang="ru-RU" sz="1800" b="1" u="none" strike="noStrike" dirty="0">
                          <a:effectLst/>
                        </a:rPr>
                        <a:t>тенге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effectLst/>
                        </a:rPr>
                        <a:t>более 140 тыс</a:t>
                      </a:r>
                      <a:r>
                        <a:rPr lang="ru-RU" sz="1800" b="1" u="none" strike="noStrike" dirty="0" smtClean="0">
                          <a:effectLst/>
                        </a:rPr>
                        <a:t>. тенге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 80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100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77,8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85,4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87,3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84,6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125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40,0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53,0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53,2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53,8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150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15,6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34,4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34,2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38,5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175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11,1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15,2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23,1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811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200 тенге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6,7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11,3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</a:rPr>
                        <a:t>13,9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</a:rPr>
                        <a:t>23,1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5733256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Доля респондентов по каждой доходной группе, указавшей что будет пользоваться метро при данной стоимости проезда, в 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65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503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Результаты исследования по востребованности новых станций метро г.Алматы</vt:lpstr>
      <vt:lpstr>Выборка и инструменты исследования</vt:lpstr>
      <vt:lpstr>Результаты опроса: будете ли пользоваться метро, после его открытия?  N=323</vt:lpstr>
      <vt:lpstr>Будут ли пользоваться метро, после его открытия (из тех, у кого есть необходимость в поездках)?  N=300</vt:lpstr>
      <vt:lpstr>Даже если сейчас метро не представляет интереса, будете ли пользоваться при организации специальных подвозных маршрутов? N=300, в %</vt:lpstr>
      <vt:lpstr>При каких условиях будут пользоваться метро часто и очень часто?  N=300  в %</vt:lpstr>
      <vt:lpstr>Будете ли пользоваться метро, если стоимость проезда составит … N=300</vt:lpstr>
      <vt:lpstr>Будете ли пользоваться метро, если стоимость проезда составит* …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по востребованности новых станций метро г.Алматы</dc:title>
  <dc:creator>ACER Aspire 2920</dc:creator>
  <cp:lastModifiedBy>Акбота</cp:lastModifiedBy>
  <cp:revision>56</cp:revision>
  <dcterms:created xsi:type="dcterms:W3CDTF">2013-10-12T09:54:14Z</dcterms:created>
  <dcterms:modified xsi:type="dcterms:W3CDTF">2014-04-29T06:25:12Z</dcterms:modified>
</cp:coreProperties>
</file>